
<file path=[Content_Types].xml><?xml version="1.0" encoding="utf-8"?>
<Types xmlns="http://schemas.openxmlformats.org/package/2006/content-types">
  <Default Extension="bin" ContentType="image/png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bin" ContentType="image/jpeg"/>
  <Override PartName="/ppt/media/image13.bin" ContentType="image/jpeg"/>
  <Override PartName="/ppt/media/image47.bin" ContentType="image/jpeg"/>
  <Override PartName="/ppt/media/image48.bin" ContentType="image/jpeg"/>
  <Override PartName="/ppt/media/image49.bin" ContentType="image/jpeg"/>
  <Override PartName="/ppt/media/image50.bin" ContentType="image/jpeg"/>
  <Override PartName="/ppt/media/image52.bin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20.bin" ContentType="image/svg+xml"/>
  <Override PartName="/ppt/media/image32.bin" ContentType="image/svg+xml"/>
  <Override PartName="/ppt/media/image35.bin" ContentType="image/svg+xml"/>
  <Override PartName="/ppt/media/image38.bin" ContentType="image/svg+xml"/>
  <Override PartName="/ppt/media/image41.bin" ContentType="image/svg+xml"/>
  <Override PartName="/ppt/media/image43.bin" ContentType="image/svg+xml"/>
  <Override PartName="/ppt/media/image54.bin" ContentType="image/svg+xml"/>
  <Override PartName="/ppt/media/image57.bin" ContentType="image/svg+xml"/>
  <Override PartName="/ppt/media/image64.bin" ContentType="image/svg+xml"/>
  <Override PartName="/ppt/media/image67.bin" ContentType="image/svg+xml"/>
  <Override PartName="/ppt/media/image74.bin" ContentType="image/svg+xml"/>
  <Override PartName="/ppt/media/image80.bin" ContentType="image/svg+xml"/>
  <Override PartName="/ppt/media/image82.bin" ContentType="image/svg+xml"/>
  <Override PartName="/ppt/media/image89.bin" ContentType="image/sv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19764" r:id="rId2"/>
    <p:sldId id="19773" r:id="rId3"/>
    <p:sldId id="19792" r:id="rId4"/>
    <p:sldId id="19812" r:id="rId5"/>
    <p:sldId id="19848" r:id="rId6"/>
    <p:sldId id="19870" r:id="rId7"/>
    <p:sldId id="19889" r:id="rId8"/>
    <p:sldId id="19908" r:id="rId9"/>
    <p:sldId id="1992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29/10/24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bin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s.lumenlearning.com/atd-tc3-management/chapter/personality-and-values-2/" TargetMode="External"/><Relationship Id="rId3" Type="http://schemas.openxmlformats.org/officeDocument/2006/relationships/image" Target="../media/image6.bin"/><Relationship Id="rId7" Type="http://schemas.openxmlformats.org/officeDocument/2006/relationships/image" Target="../media/image10.jp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bin"/><Relationship Id="rId11" Type="http://schemas.openxmlformats.org/officeDocument/2006/relationships/image" Target="../media/image13.bin"/><Relationship Id="rId5" Type="http://schemas.openxmlformats.org/officeDocument/2006/relationships/image" Target="../media/image8.bin"/><Relationship Id="rId10" Type="http://schemas.openxmlformats.org/officeDocument/2006/relationships/image" Target="../media/image12.bin"/><Relationship Id="rId4" Type="http://schemas.openxmlformats.org/officeDocument/2006/relationships/image" Target="../media/image7.bin"/><Relationship Id="rId9" Type="http://schemas.openxmlformats.org/officeDocument/2006/relationships/image" Target="../media/image11.bin"/></Relationships>
</file>

<file path=ppt/slides/_rels/slide3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0.bin"/><Relationship Id="rId3" Type="http://schemas.openxmlformats.org/officeDocument/2006/relationships/image" Target="../media/image6.bin"/><Relationship Id="rId2" Type="http://schemas.openxmlformats.org/officeDocument/2006/relationships/image" Target="../media/image1.bin"/><Relationship Id="rId54" Type="http://schemas.openxmlformats.org/officeDocument/2006/relationships/image" Target="../media/image1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bin"/><Relationship Id="rId53" Type="http://schemas.openxmlformats.org/officeDocument/2006/relationships/image" Target="../media/image16.bin"/><Relationship Id="rId5" Type="http://schemas.openxmlformats.org/officeDocument/2006/relationships/image" Target="../media/image8.bin"/><Relationship Id="rId52" Type="http://schemas.openxmlformats.org/officeDocument/2006/relationships/image" Target="../media/image15.bin"/><Relationship Id="rId4" Type="http://schemas.openxmlformats.org/officeDocument/2006/relationships/image" Target="../media/image7.bin"/></Relationships>
</file>

<file path=ppt/slides/_rels/slide4.xml.rels><?xml version="1.0" encoding="UTF-8" standalone="yes"?>
<Relationships xmlns="http://schemas.openxmlformats.org/package/2006/relationships"><Relationship Id="rId98" Type="http://schemas.openxmlformats.org/officeDocument/2006/relationships/image" Target="../media/image36.bin"/><Relationship Id="rId3" Type="http://schemas.openxmlformats.org/officeDocument/2006/relationships/image" Target="../media/image18.bin"/><Relationship Id="rId76" Type="http://schemas.openxmlformats.org/officeDocument/2006/relationships/image" Target="../media/image32.bin"/><Relationship Id="rId97" Type="http://schemas.openxmlformats.org/officeDocument/2006/relationships/image" Target="../media/image34.bin"/><Relationship Id="rId7" Type="http://schemas.openxmlformats.org/officeDocument/2006/relationships/image" Target="../media/image23.bin"/><Relationship Id="rId92" Type="http://schemas.openxmlformats.org/officeDocument/2006/relationships/image" Target="../media/image30.bin"/><Relationship Id="rId2" Type="http://schemas.openxmlformats.org/officeDocument/2006/relationships/image" Target="../media/image1.bin"/><Relationship Id="rId83" Type="http://schemas.openxmlformats.org/officeDocument/2006/relationships/image" Target="../media/image27.bin"/><Relationship Id="rId88" Type="http://schemas.openxmlformats.org/officeDocument/2006/relationships/image" Target="../media/image29.bin"/><Relationship Id="rId91" Type="http://schemas.openxmlformats.org/officeDocument/2006/relationships/image" Target="../media/image41.bin"/><Relationship Id="rId96" Type="http://schemas.openxmlformats.org/officeDocument/2006/relationships/image" Target="../media/image3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bin"/><Relationship Id="rId87" Type="http://schemas.openxmlformats.org/officeDocument/2006/relationships/image" Target="../media/image28.bin"/><Relationship Id="rId115" Type="http://schemas.openxmlformats.org/officeDocument/2006/relationships/image" Target="../media/image54.bin"/><Relationship Id="rId5" Type="http://schemas.openxmlformats.org/officeDocument/2006/relationships/image" Target="../media/image21.bin"/><Relationship Id="rId82" Type="http://schemas.openxmlformats.org/officeDocument/2006/relationships/image" Target="../media/image26.bin"/><Relationship Id="rId95" Type="http://schemas.openxmlformats.org/officeDocument/2006/relationships/image" Target="../media/image31.bin"/><Relationship Id="rId78" Type="http://schemas.openxmlformats.org/officeDocument/2006/relationships/image" Target="../media/image25.bin"/><Relationship Id="rId81" Type="http://schemas.openxmlformats.org/officeDocument/2006/relationships/image" Target="../media/image35.bin"/><Relationship Id="rId86" Type="http://schemas.openxmlformats.org/officeDocument/2006/relationships/image" Target="../media/image38.bin"/><Relationship Id="rId94" Type="http://schemas.openxmlformats.org/officeDocument/2006/relationships/image" Target="../media/image43.bin"/><Relationship Id="rId4" Type="http://schemas.openxmlformats.org/officeDocument/2006/relationships/image" Target="../media/image19.bin"/><Relationship Id="rId77" Type="http://schemas.openxmlformats.org/officeDocument/2006/relationships/image" Target="../media/image2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bin"/><Relationship Id="rId125" Type="http://schemas.openxmlformats.org/officeDocument/2006/relationships/image" Target="../media/image42.bin"/><Relationship Id="rId124" Type="http://schemas.openxmlformats.org/officeDocument/2006/relationships/image" Target="../media/image40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123" Type="http://schemas.openxmlformats.org/officeDocument/2006/relationships/image" Target="../media/image39.bin"/><Relationship Id="rId122" Type="http://schemas.openxmlformats.org/officeDocument/2006/relationships/image" Target="../media/image57.bin"/><Relationship Id="rId135" Type="http://schemas.openxmlformats.org/officeDocument/2006/relationships/image" Target="../media/image64.bin"/><Relationship Id="rId126" Type="http://schemas.openxmlformats.org/officeDocument/2006/relationships/image" Target="../media/image44.bin"/></Relationships>
</file>

<file path=ppt/slides/_rels/slide6.xml.rels><?xml version="1.0" encoding="UTF-8" standalone="yes"?>
<Relationships xmlns="http://schemas.openxmlformats.org/package/2006/relationships"><Relationship Id="rId142" Type="http://schemas.openxmlformats.org/officeDocument/2006/relationships/image" Target="../media/image67.bin"/><Relationship Id="rId155" Type="http://schemas.openxmlformats.org/officeDocument/2006/relationships/image" Target="../media/image74.bin"/><Relationship Id="rId3" Type="http://schemas.openxmlformats.org/officeDocument/2006/relationships/image" Target="../media/image37.bin"/><Relationship Id="rId146" Type="http://schemas.openxmlformats.org/officeDocument/2006/relationships/image" Target="../media/image44.bin"/><Relationship Id="rId2" Type="http://schemas.openxmlformats.org/officeDocument/2006/relationships/image" Target="../media/image1.bin"/><Relationship Id="rId145" Type="http://schemas.openxmlformats.org/officeDocument/2006/relationships/image" Target="../media/image42.bin"/><Relationship Id="rId1" Type="http://schemas.openxmlformats.org/officeDocument/2006/relationships/slideLayout" Target="../slideLayouts/slideLayout7.xml"/><Relationship Id="rId144" Type="http://schemas.openxmlformats.org/officeDocument/2006/relationships/image" Target="../media/image40.bin"/><Relationship Id="rId143" Type="http://schemas.openxmlformats.org/officeDocument/2006/relationships/image" Target="../media/image39.bin"/></Relationships>
</file>

<file path=ppt/slides/_rels/slide7.xml.rels><?xml version="1.0" encoding="UTF-8" standalone="yes"?>
<Relationships xmlns="http://schemas.openxmlformats.org/package/2006/relationships"><Relationship Id="rId171" Type="http://schemas.openxmlformats.org/officeDocument/2006/relationships/image" Target="../media/image82.bin"/><Relationship Id="rId3" Type="http://schemas.openxmlformats.org/officeDocument/2006/relationships/image" Target="../media/image6.bin"/><Relationship Id="rId175" Type="http://schemas.openxmlformats.org/officeDocument/2006/relationships/image" Target="../media/image50.bin"/><Relationship Id="rId2" Type="http://schemas.openxmlformats.org/officeDocument/2006/relationships/image" Target="../media/image1.bin"/><Relationship Id="rId174" Type="http://schemas.openxmlformats.org/officeDocument/2006/relationships/image" Target="../media/image49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bin"/><Relationship Id="rId5" Type="http://schemas.openxmlformats.org/officeDocument/2006/relationships/image" Target="../media/image8.bin"/><Relationship Id="rId173" Type="http://schemas.openxmlformats.org/officeDocument/2006/relationships/image" Target="../media/image48.bin"/><Relationship Id="rId169" Type="http://schemas.openxmlformats.org/officeDocument/2006/relationships/image" Target="../media/image46.bin"/><Relationship Id="rId4" Type="http://schemas.openxmlformats.org/officeDocument/2006/relationships/image" Target="../media/image7.bin"/><Relationship Id="rId168" Type="http://schemas.openxmlformats.org/officeDocument/2006/relationships/image" Target="../media/image80.bin"/><Relationship Id="rId172" Type="http://schemas.openxmlformats.org/officeDocument/2006/relationships/image" Target="../media/image4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186" Type="http://schemas.openxmlformats.org/officeDocument/2006/relationships/image" Target="../media/image8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bin"/><Relationship Id="rId4" Type="http://schemas.openxmlformats.org/officeDocument/2006/relationships/image" Target="../media/image5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5" name="Main-Slide-c70bd7ae-fae9-4abb-9ff6-eb44b862cdf2-AI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766" name="layoutShapeInnerChild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0" y="2647950"/>
            <a:ext cx="4953000" cy="4210050"/>
          </a:xfrm>
          <a:prstGeom prst="rect">
            <a:avLst/>
          </a:prstGeom>
        </p:spPr>
      </p:pic>
      <p:pic>
        <p:nvPicPr>
          <p:cNvPr id="19767" name="coverimage" descr="3D face graphic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0650" y="0"/>
            <a:ext cx="6991350" cy="6858000"/>
          </a:xfrm>
          <a:prstGeom prst="rect">
            <a:avLst/>
          </a:prstGeom>
        </p:spPr>
      </p:pic>
      <p:pic>
        <p:nvPicPr>
          <p:cNvPr id="19768" name="TEX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/>
        </p:blipFill>
        <p:spPr>
          <a:xfrm>
            <a:off x="609600" y="1952625"/>
            <a:ext cx="7677150" cy="2962275"/>
          </a:xfrm>
          <a:prstGeom prst="rect">
            <a:avLst/>
          </a:prstGeom>
        </p:spPr>
      </p:pic>
      <p:pic>
        <p:nvPicPr>
          <p:cNvPr id="19769" name="logoNode551364a8-ea20-47ad-9893-16d347b7913a" descr="Woman with blue hair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6797" y="2562225"/>
            <a:ext cx="599180" cy="400050"/>
          </a:xfrm>
          <a:prstGeom prst="rect">
            <a:avLst/>
          </a:prstGeom>
        </p:spPr>
      </p:pic>
      <p:sp>
        <p:nvSpPr>
          <p:cNvPr id="19770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9200" y="3228975"/>
            <a:ext cx="6515100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200" b="0" i="0" u="none" spc="-168" dirty="0">
                <a:solidFill>
                  <a:srgbClr val="3F51B5">
                    <a:alpha val="100000"/>
                  </a:srgbClr>
                </a:solidFill>
                <a:latin typeface="Inter Light" panose="00000700000000000000" pitchFamily="2" charset="0"/>
              </a:rPr>
              <a:t>Personality Prediction</a:t>
            </a:r>
          </a:p>
        </p:txBody>
      </p:sp>
      <p:sp>
        <p:nvSpPr>
          <p:cNvPr id="19771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90625" y="4000500"/>
            <a:ext cx="6515100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CS 470 Artificial Intelligence - Term Project update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4" name="Main-Slide4d1d8701-2150-458b-af73-b4e0009104bc-AI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775" name="layoutShapeInnerChild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819150" y="2324100"/>
            <a:ext cx="11372850" cy="4533900"/>
          </a:xfrm>
          <a:prstGeom prst="rect">
            <a:avLst/>
          </a:prstGeom>
        </p:spPr>
      </p:pic>
      <p:pic>
        <p:nvPicPr>
          <p:cNvPr id="19776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3314700" y="4819650"/>
            <a:ext cx="8877300" cy="2038350"/>
          </a:xfrm>
          <a:prstGeom prst="rect">
            <a:avLst/>
          </a:prstGeom>
        </p:spPr>
      </p:pic>
      <p:pic>
        <p:nvPicPr>
          <p:cNvPr id="197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/>
        </p:blipFill>
        <p:spPr>
          <a:xfrm>
            <a:off x="571500" y="1257300"/>
            <a:ext cx="11049000" cy="5029200"/>
          </a:xfrm>
          <a:prstGeom prst="rect">
            <a:avLst/>
          </a:prstGeom>
        </p:spPr>
      </p:pic>
      <p:pic>
        <p:nvPicPr>
          <p:cNvPr id="19778" name="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/>
        </p:blipFill>
        <p:spPr>
          <a:xfrm>
            <a:off x="952500" y="2933700"/>
            <a:ext cx="3171825" cy="3124200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9779" name="imageNodeeb8e039d-cd67-4940-b980-8b666da4c35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1000125" y="3166110"/>
            <a:ext cx="3076575" cy="2617470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978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2500" y="1485900"/>
            <a:ext cx="322897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Objective</a:t>
            </a:r>
          </a:p>
        </p:txBody>
      </p:sp>
      <p:sp>
        <p:nvSpPr>
          <p:cNvPr id="19781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3925" y="1859116"/>
            <a:ext cx="3228975" cy="53944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Develop an AI-based Personality Prediction model</a:t>
            </a:r>
          </a:p>
        </p:txBody>
      </p:sp>
      <p:pic>
        <p:nvPicPr>
          <p:cNvPr id="19782" name="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/>
        </p:blipFill>
        <p:spPr>
          <a:xfrm>
            <a:off x="4505325" y="2933700"/>
            <a:ext cx="3171825" cy="3124200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9783" name="imageNode291d4688-3b4b-410f-a57a-7c696e72c7eb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4552950" y="2981325"/>
            <a:ext cx="3076575" cy="3028950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978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505325" y="1485900"/>
            <a:ext cx="322897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Scope</a:t>
            </a:r>
          </a:p>
        </p:txBody>
      </p:sp>
      <p:sp>
        <p:nvSpPr>
          <p:cNvPr id="1978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476750" y="1992466"/>
            <a:ext cx="3228975" cy="53944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Analyze and see people’s personality types - using Machine learning</a:t>
            </a:r>
          </a:p>
        </p:txBody>
      </p:sp>
      <p:pic>
        <p:nvPicPr>
          <p:cNvPr id="19786" name="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/>
        </p:blipFill>
        <p:spPr>
          <a:xfrm>
            <a:off x="8067675" y="2933700"/>
            <a:ext cx="3171825" cy="3124200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9787" name="imageNode3419eeb9-6e39-4c4d-a106-91fecea7204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/>
          <a:stretch/>
        </p:blipFill>
        <p:spPr>
          <a:xfrm>
            <a:off x="8115300" y="2981325"/>
            <a:ext cx="3076575" cy="3028950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9788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67675" y="1485900"/>
            <a:ext cx="322897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Deliverables</a:t>
            </a:r>
          </a:p>
        </p:txBody>
      </p:sp>
      <p:sp>
        <p:nvSpPr>
          <p:cNvPr id="19789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39100" y="1862067"/>
            <a:ext cx="3228975" cy="25731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Final Web APP deployment and presentation</a:t>
            </a:r>
          </a:p>
        </p:txBody>
      </p:sp>
      <p:sp>
        <p:nvSpPr>
          <p:cNvPr id="19790" name="Click here to edit title-43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71500" y="571500"/>
            <a:ext cx="11106150" cy="476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700" b="0" i="0" u="none" spc="-108" dirty="0">
                <a:solidFill>
                  <a:srgbClr val="FFFFFF">
                    <a:alpha val="100000"/>
                  </a:srgbClr>
                </a:solidFill>
                <a:latin typeface="Inter Light" panose="00000700000000000000" pitchFamily="2" charset="0"/>
              </a:rPr>
              <a:t>Overview of the Term Project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3" name="Main-Slide6ad5bd30-7f90-4025-bd10-8396553fdd6d-AI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794" name="layoutShapeInnerChild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819150" y="2324100"/>
            <a:ext cx="11372850" cy="4533900"/>
          </a:xfrm>
          <a:prstGeom prst="rect">
            <a:avLst/>
          </a:prstGeom>
        </p:spPr>
      </p:pic>
      <p:pic>
        <p:nvPicPr>
          <p:cNvPr id="19795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3314700" y="4819650"/>
            <a:ext cx="8877300" cy="2038350"/>
          </a:xfrm>
          <a:prstGeom prst="rect">
            <a:avLst/>
          </a:prstGeom>
        </p:spPr>
      </p:pic>
      <p:pic>
        <p:nvPicPr>
          <p:cNvPr id="1979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/>
        </p:blipFill>
        <p:spPr>
          <a:xfrm>
            <a:off x="571500" y="1257300"/>
            <a:ext cx="11049000" cy="5029200"/>
          </a:xfrm>
          <a:prstGeom prst="rect">
            <a:avLst/>
          </a:prstGeom>
        </p:spPr>
      </p:pic>
      <p:pic>
        <p:nvPicPr>
          <p:cNvPr id="19797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EA784B3F-54A3-4D43-BF29-40236A4B8D32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5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3524250" y="1485900"/>
            <a:ext cx="5143500" cy="4572000"/>
          </a:xfrm>
          <a:prstGeom prst="rect">
            <a:avLst/>
          </a:prstGeom>
        </p:spPr>
      </p:pic>
      <p:pic>
        <p:nvPicPr>
          <p:cNvPr id="19798" name="sequenc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tretch/>
        </p:blipFill>
        <p:spPr>
          <a:xfrm>
            <a:off x="7534275" y="2057400"/>
            <a:ext cx="381000" cy="381000"/>
          </a:xfrm>
          <a:prstGeom prst="rect">
            <a:avLst/>
          </a:prstGeom>
        </p:spPr>
      </p:pic>
      <p:sp>
        <p:nvSpPr>
          <p:cNvPr id="19799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39050" y="2095500"/>
            <a:ext cx="152400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 b="0" i="0" u="none" dirty="0">
                <a:solidFill>
                  <a:srgbClr val="FFFFFF">
                    <a:alpha val="100000"/>
                  </a:srgbClr>
                </a:solidFill>
                <a:latin typeface="Archivo" panose="00000700000000000000" pitchFamily="2" charset="0"/>
              </a:rPr>
              <a:t>1</a:t>
            </a:r>
          </a:p>
        </p:txBody>
      </p:sp>
      <p:sp>
        <p:nvSpPr>
          <p:cNvPr id="1980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143875" y="1790700"/>
            <a:ext cx="315277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Problem Statement</a:t>
            </a:r>
          </a:p>
        </p:txBody>
      </p:sp>
      <p:sp>
        <p:nvSpPr>
          <p:cNvPr id="19801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115300" y="2163916"/>
            <a:ext cx="3152775" cy="53944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Getting all the data necessary from </a:t>
            </a:r>
            <a:r>
              <a:rPr lang="en-US" sz="1350" b="0" i="0" u="none" spc="-3" dirty="0" err="1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kraggle</a:t>
            </a: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 for the training the AI model</a:t>
            </a:r>
          </a:p>
        </p:txBody>
      </p:sp>
      <p:pic>
        <p:nvPicPr>
          <p:cNvPr id="19802" name="sequenc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3"/>
          <a:stretch/>
        </p:blipFill>
        <p:spPr>
          <a:xfrm>
            <a:off x="4276725" y="3581400"/>
            <a:ext cx="381000" cy="381000"/>
          </a:xfrm>
          <a:prstGeom prst="rect">
            <a:avLst/>
          </a:prstGeom>
        </p:spPr>
      </p:pic>
      <p:sp>
        <p:nvSpPr>
          <p:cNvPr id="19803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371975" y="3619500"/>
            <a:ext cx="1619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 b="0" i="0" u="none" dirty="0">
                <a:solidFill>
                  <a:srgbClr val="FFFFFF">
                    <a:alpha val="100000"/>
                  </a:srgbClr>
                </a:solidFill>
                <a:latin typeface="Archivo" panose="00000700000000000000" pitchFamily="2" charset="0"/>
              </a:rPr>
              <a:t>2</a:t>
            </a:r>
          </a:p>
        </p:txBody>
      </p:sp>
      <p:sp>
        <p:nvSpPr>
          <p:cNvPr id="1980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2500" y="3181350"/>
            <a:ext cx="315277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Approach</a:t>
            </a:r>
          </a:p>
        </p:txBody>
      </p:sp>
      <p:sp>
        <p:nvSpPr>
          <p:cNvPr id="1980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3925" y="3533775"/>
            <a:ext cx="3152775" cy="8286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Finding the suitable AI techniques and algorithms to be used to make better predections</a:t>
            </a:r>
          </a:p>
        </p:txBody>
      </p:sp>
      <p:pic>
        <p:nvPicPr>
          <p:cNvPr id="19806" name="sequenc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4"/>
          <a:stretch/>
        </p:blipFill>
        <p:spPr>
          <a:xfrm>
            <a:off x="7534275" y="5105400"/>
            <a:ext cx="381000" cy="381000"/>
          </a:xfrm>
          <a:prstGeom prst="rect">
            <a:avLst/>
          </a:prstGeom>
        </p:spPr>
      </p:pic>
      <p:sp>
        <p:nvSpPr>
          <p:cNvPr id="19807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9525" y="5143500"/>
            <a:ext cx="1619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 b="0" i="0" u="none" dirty="0">
                <a:solidFill>
                  <a:srgbClr val="FFFFFF">
                    <a:alpha val="100000"/>
                  </a:srgbClr>
                </a:solidFill>
                <a:latin typeface="Archivo" panose="00000700000000000000" pitchFamily="2" charset="0"/>
              </a:rPr>
              <a:t>3</a:t>
            </a:r>
          </a:p>
        </p:txBody>
      </p:sp>
      <p:sp>
        <p:nvSpPr>
          <p:cNvPr id="19808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143875" y="4705350"/>
            <a:ext cx="315277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Results</a:t>
            </a:r>
          </a:p>
        </p:txBody>
      </p:sp>
      <p:sp>
        <p:nvSpPr>
          <p:cNvPr id="19809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115300" y="5202391"/>
            <a:ext cx="3152775" cy="53944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Present the findings and performance metrics and put them into a Web application </a:t>
            </a:r>
          </a:p>
        </p:txBody>
      </p:sp>
      <p:sp>
        <p:nvSpPr>
          <p:cNvPr id="19810" name="Click here to edit title-44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71500" y="571500"/>
            <a:ext cx="11106150" cy="476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700" b="0" i="0" u="none" spc="-108" dirty="0">
                <a:solidFill>
                  <a:srgbClr val="3F51B5">
                    <a:alpha val="100000"/>
                  </a:srgbClr>
                </a:solidFill>
                <a:latin typeface="Inter Light" panose="00000700000000000000" pitchFamily="2" charset="0"/>
              </a:rPr>
              <a:t>Summary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3" name="Main-Slidefcbf6970-3dc4-4eaa-a559-a200a6e32673-AI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814" name="layoutShapeInnerChild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0" y="0"/>
            <a:ext cx="5886450" cy="6858000"/>
          </a:xfrm>
          <a:prstGeom prst="rect">
            <a:avLst/>
          </a:prstGeom>
        </p:spPr>
      </p:pic>
      <p:pic>
        <p:nvPicPr>
          <p:cNvPr id="19815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0" y="1743075"/>
            <a:ext cx="3600450" cy="5114925"/>
          </a:xfrm>
          <a:prstGeom prst="rect">
            <a:avLst/>
          </a:prstGeom>
        </p:spPr>
      </p:pic>
      <p:pic>
        <p:nvPicPr>
          <p:cNvPr id="198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/>
        </p:blipFill>
        <p:spPr>
          <a:xfrm>
            <a:off x="571499" y="1333500"/>
            <a:ext cx="10696575" cy="4953000"/>
          </a:xfrm>
          <a:prstGeom prst="rect">
            <a:avLst/>
          </a:prstGeom>
        </p:spPr>
      </p:pic>
      <p:pic>
        <p:nvPicPr>
          <p:cNvPr id="19819" name="icon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/>
        </p:blipFill>
        <p:spPr>
          <a:xfrm>
            <a:off x="1733550" y="4067175"/>
            <a:ext cx="657225" cy="657225"/>
          </a:xfrm>
          <a:prstGeom prst="rect">
            <a:avLst/>
          </a:prstGeom>
        </p:spPr>
      </p:pic>
      <p:pic>
        <p:nvPicPr>
          <p:cNvPr id="19820" name="iconNodeeeee2c31-1cb0-4b59-8f12-817f4e8c023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15B7993F-200E-4F79-B861-BA2C12BC47DC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6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905000" y="4238625"/>
            <a:ext cx="314325" cy="314325"/>
          </a:xfrm>
          <a:prstGeom prst="rect">
            <a:avLst/>
          </a:prstGeom>
        </p:spPr>
      </p:pic>
      <p:sp>
        <p:nvSpPr>
          <p:cNvPr id="19821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7775" y="5029200"/>
            <a:ext cx="1685925" cy="476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200" b="1" i="0" u="none" spc="-42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Data Collection and Preprocessing</a:t>
            </a:r>
          </a:p>
        </p:txBody>
      </p:sp>
      <p:sp>
        <p:nvSpPr>
          <p:cNvPr id="1982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9200" y="5543550"/>
            <a:ext cx="1685925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1512"/>
              </a:lnSpc>
            </a:pPr>
            <a:r>
              <a:rPr lang="en-US" sz="900" b="0" i="0" u="none" spc="-9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Gathered relevant data and cleaned it</a:t>
            </a:r>
          </a:p>
        </p:txBody>
      </p:sp>
      <p:pic>
        <p:nvPicPr>
          <p:cNvPr id="19823" name="icon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7"/>
          <a:stretch/>
        </p:blipFill>
        <p:spPr>
          <a:xfrm>
            <a:off x="4351020" y="4067175"/>
            <a:ext cx="657225" cy="657225"/>
          </a:xfrm>
          <a:prstGeom prst="rect">
            <a:avLst/>
          </a:prstGeom>
        </p:spPr>
      </p:pic>
      <p:pic>
        <p:nvPicPr>
          <p:cNvPr id="19824" name="iconNode9c78843b-6103-417d-9d52-c6d42f52776a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8">
            <a:alphaModFix/>
            <a:extLst>
              <a:ext uri="{109A03AD-EC5C-4BA5-ACF6-ACC01CCC58D4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8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4522470" y="4238625"/>
            <a:ext cx="314325" cy="314325"/>
          </a:xfrm>
          <a:prstGeom prst="rect">
            <a:avLst/>
          </a:prstGeom>
        </p:spPr>
      </p:pic>
      <p:sp>
        <p:nvSpPr>
          <p:cNvPr id="19825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65245" y="5041374"/>
            <a:ext cx="1685925" cy="2137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200" b="1" spc="-42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Feature</a:t>
            </a:r>
            <a:r>
              <a:rPr lang="en-US" sz="1200" b="1" i="0" u="none" spc="-42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 Engineering</a:t>
            </a:r>
          </a:p>
        </p:txBody>
      </p:sp>
      <p:sp>
        <p:nvSpPr>
          <p:cNvPr id="1982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36670" y="5314950"/>
            <a:ext cx="1685925" cy="581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1512"/>
              </a:lnSpc>
            </a:pPr>
            <a:r>
              <a:rPr lang="en-US" sz="900" b="0" i="0" u="none" spc="-9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Implemented and trained AI models using feature engineering </a:t>
            </a:r>
          </a:p>
        </p:txBody>
      </p:sp>
      <p:pic>
        <p:nvPicPr>
          <p:cNvPr id="19827" name="icon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2"/>
          <a:stretch/>
        </p:blipFill>
        <p:spPr>
          <a:xfrm>
            <a:off x="7078980" y="4133850"/>
            <a:ext cx="657225" cy="657225"/>
          </a:xfrm>
          <a:prstGeom prst="rect">
            <a:avLst/>
          </a:prstGeom>
        </p:spPr>
      </p:pic>
      <p:pic>
        <p:nvPicPr>
          <p:cNvPr id="19828" name="iconNoded94d7874-3daa-4bca-9d7e-75fb42a2186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3">
            <a:alphaModFix/>
            <a:extLst>
              <a:ext uri="{1B704A9D-DA95-4381-9A21-6E9464742FF1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86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7250430" y="4305300"/>
            <a:ext cx="314325" cy="314325"/>
          </a:xfrm>
          <a:prstGeom prst="rect">
            <a:avLst/>
          </a:prstGeom>
        </p:spPr>
      </p:pic>
      <p:sp>
        <p:nvSpPr>
          <p:cNvPr id="19829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93205" y="5095875"/>
            <a:ext cx="1685925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200" b="1" i="0" u="none" spc="-42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Testing and Evaluation</a:t>
            </a:r>
          </a:p>
        </p:txBody>
      </p:sp>
      <p:sp>
        <p:nvSpPr>
          <p:cNvPr id="19830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564630" y="5381625"/>
            <a:ext cx="1685925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1512"/>
              </a:lnSpc>
            </a:pPr>
            <a:r>
              <a:rPr lang="en-US" sz="900" b="0" i="0" u="none" spc="-9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Evaluated the models using various metrics and designs </a:t>
            </a:r>
          </a:p>
        </p:txBody>
      </p:sp>
      <p:pic>
        <p:nvPicPr>
          <p:cNvPr id="19831" name="icon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7"/>
          <a:stretch/>
        </p:blipFill>
        <p:spPr>
          <a:xfrm>
            <a:off x="9707880" y="4118610"/>
            <a:ext cx="657225" cy="657225"/>
          </a:xfrm>
          <a:prstGeom prst="rect">
            <a:avLst/>
          </a:prstGeom>
        </p:spPr>
      </p:pic>
      <p:pic>
        <p:nvPicPr>
          <p:cNvPr id="19832" name="iconNodebeec6f77-805c-429c-adee-da940a8ff63a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8">
            <a:alphaModFix/>
            <a:extLst>
              <a:ext uri="{F777AC43-93BF-4872-AFDD-773B4285D6BA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9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9879330" y="4290060"/>
            <a:ext cx="314325" cy="314325"/>
          </a:xfrm>
          <a:prstGeom prst="rect">
            <a:avLst/>
          </a:prstGeom>
        </p:spPr>
      </p:pic>
      <p:sp>
        <p:nvSpPr>
          <p:cNvPr id="19833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22105" y="5080635"/>
            <a:ext cx="1685925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200" b="1" i="0" u="none" spc="-42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Documentation</a:t>
            </a:r>
          </a:p>
        </p:txBody>
      </p:sp>
      <p:sp>
        <p:nvSpPr>
          <p:cNvPr id="19834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93530" y="5366385"/>
            <a:ext cx="1685925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1512"/>
              </a:lnSpc>
            </a:pPr>
            <a:r>
              <a:rPr lang="en-US" sz="900" b="0" i="0" u="none" spc="-9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Documented the project progress and findings</a:t>
            </a:r>
          </a:p>
        </p:txBody>
      </p:sp>
      <p:pic>
        <p:nvPicPr>
          <p:cNvPr id="19835" name="Picture 1983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2">
            <a:alphaModFix/>
            <a:extLst>
              <a:ext uri="{8AFF1363-2569-423A-94BF-631658E856A5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94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2638425"/>
            <a:ext cx="10214610" cy="1428750"/>
          </a:xfrm>
          <a:prstGeom prst="rect">
            <a:avLst/>
          </a:prstGeom>
        </p:spPr>
      </p:pic>
      <p:pic>
        <p:nvPicPr>
          <p:cNvPr id="19838" name=":after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5"/>
          <a:stretch/>
        </p:blipFill>
        <p:spPr>
          <a:xfrm>
            <a:off x="3362325" y="4267200"/>
            <a:ext cx="171450" cy="171450"/>
          </a:xfrm>
          <a:prstGeom prst="rect">
            <a:avLst/>
          </a:prstGeom>
        </p:spPr>
      </p:pic>
      <p:pic>
        <p:nvPicPr>
          <p:cNvPr id="19839" name="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6"/>
          <a:stretch/>
        </p:blipFill>
        <p:spPr>
          <a:xfrm>
            <a:off x="3362325" y="4381500"/>
            <a:ext cx="171450" cy="171450"/>
          </a:xfrm>
          <a:prstGeom prst="rect">
            <a:avLst/>
          </a:prstGeom>
        </p:spPr>
      </p:pic>
      <p:pic>
        <p:nvPicPr>
          <p:cNvPr id="19840" name=":after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5"/>
          <a:stretch/>
        </p:blipFill>
        <p:spPr>
          <a:xfrm>
            <a:off x="5959792" y="4295775"/>
            <a:ext cx="171450" cy="171450"/>
          </a:xfrm>
          <a:prstGeom prst="rect">
            <a:avLst/>
          </a:prstGeom>
        </p:spPr>
      </p:pic>
      <p:pic>
        <p:nvPicPr>
          <p:cNvPr id="19841" name="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6"/>
          <a:stretch/>
        </p:blipFill>
        <p:spPr>
          <a:xfrm>
            <a:off x="5959792" y="4410075"/>
            <a:ext cx="171450" cy="171450"/>
          </a:xfrm>
          <a:prstGeom prst="rect">
            <a:avLst/>
          </a:prstGeom>
        </p:spPr>
      </p:pic>
      <p:pic>
        <p:nvPicPr>
          <p:cNvPr id="19842" name=":after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5"/>
          <a:stretch/>
        </p:blipFill>
        <p:spPr>
          <a:xfrm>
            <a:off x="8610600" y="4381500"/>
            <a:ext cx="171450" cy="171450"/>
          </a:xfrm>
          <a:prstGeom prst="rect">
            <a:avLst/>
          </a:prstGeom>
        </p:spPr>
      </p:pic>
      <p:pic>
        <p:nvPicPr>
          <p:cNvPr id="19843" name="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6"/>
          <a:stretch/>
        </p:blipFill>
        <p:spPr>
          <a:xfrm>
            <a:off x="8610600" y="4495800"/>
            <a:ext cx="171450" cy="171450"/>
          </a:xfrm>
          <a:prstGeom prst="rect">
            <a:avLst/>
          </a:prstGeom>
        </p:spPr>
      </p:pic>
      <p:pic>
        <p:nvPicPr>
          <p:cNvPr id="19844" name="icon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7"/>
          <a:stretch/>
        </p:blipFill>
        <p:spPr>
          <a:xfrm>
            <a:off x="5594985" y="1695450"/>
            <a:ext cx="952500" cy="952500"/>
          </a:xfrm>
          <a:prstGeom prst="rect">
            <a:avLst/>
          </a:prstGeom>
        </p:spPr>
      </p:pic>
      <p:pic>
        <p:nvPicPr>
          <p:cNvPr id="19845" name="iconNode3c6898fc-5f02-460b-a672-a46a00fc2af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8">
            <a:alphaModFix/>
            <a:extLst>
              <a:ext uri="{660C912C-AA8A-47BE-8AEB-1FCA7F9523C0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115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5842635" y="1933575"/>
            <a:ext cx="466725" cy="466725"/>
          </a:xfrm>
          <a:prstGeom prst="rect">
            <a:avLst/>
          </a:prstGeom>
        </p:spPr>
      </p:pic>
      <p:sp>
        <p:nvSpPr>
          <p:cNvPr id="19846" name="Click here to edit title-43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71500" y="571500"/>
            <a:ext cx="6343650" cy="476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700" b="0" i="0" u="none" spc="-108" dirty="0">
                <a:solidFill>
                  <a:srgbClr val="3F51B5">
                    <a:alpha val="100000"/>
                  </a:srgbClr>
                </a:solidFill>
                <a:latin typeface="Inter Light" panose="00000700000000000000" pitchFamily="2" charset="0"/>
              </a:rPr>
              <a:t>Accomplishments over the past five weeks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49" name="Main-Slideab75fe4e-bf5e-474d-9d78-091f141be9be-AI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850" name="$50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905500" y="1790700"/>
            <a:ext cx="447675" cy="219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/>
            <a:r>
              <a:rPr lang="en-US" sz="1650" b="1" i="0" u="none" spc="-66" dirty="0">
                <a:solidFill>
                  <a:srgbClr val="387ED1">
                    <a:alpha val="100000"/>
                  </a:srgbClr>
                </a:solidFill>
                <a:latin typeface="Inter" panose="00000700000000000000" pitchFamily="2" charset="0"/>
              </a:rPr>
              <a:t>10%</a:t>
            </a:r>
          </a:p>
        </p:txBody>
      </p:sp>
      <p:sp>
        <p:nvSpPr>
          <p:cNvPr id="19851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876800" y="2286000"/>
            <a:ext cx="250507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Oct 1-7</a:t>
            </a:r>
          </a:p>
        </p:txBody>
      </p:sp>
      <p:sp>
        <p:nvSpPr>
          <p:cNvPr id="1985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848225" y="2590800"/>
            <a:ext cx="2505075" cy="257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1968"/>
              </a:lnSpc>
            </a:pPr>
            <a:r>
              <a:rPr lang="en-US" sz="1200" b="0" i="0" u="none" spc="-2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Data collection and preprocessing</a:t>
            </a:r>
          </a:p>
        </p:txBody>
      </p:sp>
      <p:sp>
        <p:nvSpPr>
          <p:cNvPr id="19853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886450" y="3533775"/>
            <a:ext cx="485775" cy="219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/>
            <a:r>
              <a:rPr lang="en-US" sz="1650" b="1" i="0" u="none" spc="-66" dirty="0">
                <a:solidFill>
                  <a:srgbClr val="03A9F4">
                    <a:alpha val="100000"/>
                  </a:srgbClr>
                </a:solidFill>
                <a:latin typeface="Inter" panose="00000700000000000000" pitchFamily="2" charset="0"/>
              </a:rPr>
              <a:t>30%</a:t>
            </a:r>
          </a:p>
        </p:txBody>
      </p:sp>
      <p:sp>
        <p:nvSpPr>
          <p:cNvPr id="1985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943475" y="4029075"/>
            <a:ext cx="237172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Oct 8-14</a:t>
            </a:r>
          </a:p>
        </p:txBody>
      </p:sp>
      <p:sp>
        <p:nvSpPr>
          <p:cNvPr id="1985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914900" y="4333875"/>
            <a:ext cx="2371725" cy="257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1968"/>
              </a:lnSpc>
            </a:pPr>
            <a:r>
              <a:rPr lang="en-US" sz="1200" b="0" i="0" u="none" spc="-2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Model development and training</a:t>
            </a:r>
          </a:p>
        </p:txBody>
      </p:sp>
      <p:sp>
        <p:nvSpPr>
          <p:cNvPr id="19856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886450" y="5286375"/>
            <a:ext cx="485775" cy="219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/>
            <a:r>
              <a:rPr lang="en-US" sz="1650" b="1" i="0" u="none" spc="-66" dirty="0">
                <a:solidFill>
                  <a:srgbClr val="FFCB48">
                    <a:alpha val="100000"/>
                  </a:srgbClr>
                </a:solidFill>
                <a:latin typeface="Inter" panose="00000700000000000000" pitchFamily="2" charset="0"/>
              </a:rPr>
              <a:t>60%</a:t>
            </a:r>
          </a:p>
        </p:txBody>
      </p:sp>
      <p:sp>
        <p:nvSpPr>
          <p:cNvPr id="19857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295900" y="5781675"/>
            <a:ext cx="166687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Oct 15-21</a:t>
            </a:r>
          </a:p>
        </p:txBody>
      </p:sp>
      <p:sp>
        <p:nvSpPr>
          <p:cNvPr id="19858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267325" y="6086475"/>
            <a:ext cx="1666875" cy="2571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1968"/>
              </a:lnSpc>
            </a:pPr>
            <a:r>
              <a:rPr lang="en-US" sz="1200" b="0" i="0" u="none" spc="-2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Testing and evaluation</a:t>
            </a:r>
          </a:p>
        </p:txBody>
      </p:sp>
      <p:pic>
        <p:nvPicPr>
          <p:cNvPr id="19859" name="curvedtimeline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09D63C72-AEB4-4CAF-8A1C-DC952E6FF62B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122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0"/>
            <a:ext cx="11049000" cy="6858000"/>
          </a:xfrm>
          <a:prstGeom prst="rect">
            <a:avLst/>
          </a:prstGeom>
        </p:spPr>
      </p:pic>
      <p:pic>
        <p:nvPicPr>
          <p:cNvPr id="19860" name="timelinestartelemen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3"/>
          <a:stretch/>
        </p:blipFill>
        <p:spPr>
          <a:xfrm>
            <a:off x="571500" y="1943100"/>
            <a:ext cx="28575" cy="228600"/>
          </a:xfrm>
          <a:prstGeom prst="rect">
            <a:avLst/>
          </a:prstGeom>
        </p:spPr>
      </p:pic>
      <p:sp>
        <p:nvSpPr>
          <p:cNvPr id="19861" name="-46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42925" y="1943100"/>
            <a:ext cx="85725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1500" b="1" i="0" u="none" spc="-60" dirty="0">
                <a:solidFill>
                  <a:srgbClr val="3F51B5">
                    <a:alpha val="100000"/>
                  </a:srgbClr>
                </a:solidFill>
                <a:latin typeface="Inter" panose="00000700000000000000" pitchFamily="2" charset="0"/>
              </a:rPr>
              <a:t>START</a:t>
            </a:r>
          </a:p>
        </p:txBody>
      </p:sp>
      <p:pic>
        <p:nvPicPr>
          <p:cNvPr id="19862" name="timelineendelemen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3"/>
          <a:stretch/>
        </p:blipFill>
        <p:spPr>
          <a:xfrm>
            <a:off x="11591925" y="5438775"/>
            <a:ext cx="28575" cy="228600"/>
          </a:xfrm>
          <a:prstGeom prst="rect">
            <a:avLst/>
          </a:prstGeom>
        </p:spPr>
      </p:pic>
      <p:sp>
        <p:nvSpPr>
          <p:cNvPr id="19863" name="-48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563350" y="5438775"/>
            <a:ext cx="85725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1500" b="1" i="0" u="none" spc="-60" dirty="0">
                <a:solidFill>
                  <a:srgbClr val="3F51B5">
                    <a:alpha val="100000"/>
                  </a:srgbClr>
                </a:solidFill>
                <a:latin typeface="Inter" panose="00000700000000000000" pitchFamily="2" charset="0"/>
              </a:rPr>
              <a:t>END</a:t>
            </a:r>
          </a:p>
        </p:txBody>
      </p:sp>
      <p:pic>
        <p:nvPicPr>
          <p:cNvPr id="198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4"/>
          <a:stretch/>
        </p:blipFill>
        <p:spPr>
          <a:xfrm>
            <a:off x="6019800" y="2019300"/>
            <a:ext cx="152400" cy="152400"/>
          </a:xfrm>
          <a:prstGeom prst="rect">
            <a:avLst/>
          </a:prstGeom>
        </p:spPr>
      </p:pic>
      <p:pic>
        <p:nvPicPr>
          <p:cNvPr id="1986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4"/>
          <a:stretch/>
        </p:blipFill>
        <p:spPr>
          <a:xfrm>
            <a:off x="6019800" y="3762375"/>
            <a:ext cx="152400" cy="152400"/>
          </a:xfrm>
          <a:prstGeom prst="rect">
            <a:avLst/>
          </a:prstGeom>
        </p:spPr>
      </p:pic>
      <p:pic>
        <p:nvPicPr>
          <p:cNvPr id="198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5"/>
          <a:stretch/>
        </p:blipFill>
        <p:spPr>
          <a:xfrm>
            <a:off x="6019800" y="5514975"/>
            <a:ext cx="152400" cy="152400"/>
          </a:xfrm>
          <a:prstGeom prst="rect">
            <a:avLst/>
          </a:prstGeom>
        </p:spPr>
      </p:pic>
      <p:sp>
        <p:nvSpPr>
          <p:cNvPr id="19867" name="Click here to edit title-42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47800" y="705115"/>
            <a:ext cx="10229850" cy="43762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700" b="0" i="0" u="none" spc="-108" dirty="0">
                <a:solidFill>
                  <a:srgbClr val="3F51B5">
                    <a:alpha val="100000"/>
                  </a:srgbClr>
                </a:solidFill>
                <a:latin typeface="Inter Light" panose="00000700000000000000" pitchFamily="2" charset="0"/>
              </a:rPr>
              <a:t>Detailed Timeline - Events from Oct </a:t>
            </a:r>
            <a:r>
              <a:rPr lang="en-US" sz="2700" spc="-108" dirty="0">
                <a:solidFill>
                  <a:srgbClr val="3F51B5">
                    <a:alpha val="100000"/>
                  </a:srgbClr>
                </a:solidFill>
                <a:latin typeface="Inter Light" panose="00000700000000000000" pitchFamily="2" charset="0"/>
              </a:rPr>
              <a:t>1</a:t>
            </a:r>
            <a:r>
              <a:rPr lang="en-US" sz="2700" b="0" i="0" u="none" spc="-108" dirty="0">
                <a:solidFill>
                  <a:srgbClr val="3F51B5">
                    <a:alpha val="100000"/>
                  </a:srgbClr>
                </a:solidFill>
                <a:latin typeface="Inter Light" panose="00000700000000000000" pitchFamily="2" charset="0"/>
              </a:rPr>
              <a:t>-21</a:t>
            </a:r>
          </a:p>
        </p:txBody>
      </p:sp>
      <p:pic>
        <p:nvPicPr>
          <p:cNvPr id="19868" name="ICON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6">
            <a:alphaModFix/>
            <a:extLst>
              <a:ext uri="{CB9EC6AD-95F6-4F48-ADB7-0C47B26291C3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135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57150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1" name="Main-Slide68a778ea-934f-4615-bce6-69f8d72ee40d-AI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872" name="$50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610225" y="1790700"/>
            <a:ext cx="1019175" cy="219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/>
            <a:r>
              <a:rPr lang="en-US" sz="1650" b="1" i="0" u="none" spc="-66" dirty="0">
                <a:solidFill>
                  <a:srgbClr val="387ED1">
                    <a:alpha val="100000"/>
                  </a:srgbClr>
                </a:solidFill>
                <a:latin typeface="Inter" panose="00000700000000000000" pitchFamily="2" charset="0"/>
              </a:rPr>
              <a:t>Oct 25-28</a:t>
            </a:r>
          </a:p>
        </p:txBody>
      </p:sp>
      <p:sp>
        <p:nvSpPr>
          <p:cNvPr id="1987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71850" y="2286000"/>
            <a:ext cx="55054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Finalize the time series based machine learning algorithms</a:t>
            </a:r>
          </a:p>
        </p:txBody>
      </p:sp>
      <p:sp>
        <p:nvSpPr>
          <p:cNvPr id="19874" name="$50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457825" y="3533775"/>
            <a:ext cx="1323975" cy="219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/>
            <a:r>
              <a:rPr lang="en-US" sz="1650" b="1" i="0" u="none" spc="-66" dirty="0">
                <a:solidFill>
                  <a:srgbClr val="03A9F4">
                    <a:alpha val="100000"/>
                  </a:srgbClr>
                </a:solidFill>
                <a:latin typeface="Inter" panose="00000700000000000000" pitchFamily="2" charset="0"/>
              </a:rPr>
              <a:t>Oct 29-Nov 4</a:t>
            </a:r>
          </a:p>
        </p:txBody>
      </p:sp>
      <p:sp>
        <p:nvSpPr>
          <p:cNvPr id="19875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914775" y="4029075"/>
            <a:ext cx="441007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Working on developemnt the of the application</a:t>
            </a:r>
          </a:p>
        </p:txBody>
      </p:sp>
      <p:sp>
        <p:nvSpPr>
          <p:cNvPr id="19876" name="$50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695950" y="5286375"/>
            <a:ext cx="876300" cy="219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/>
            <a:r>
              <a:rPr lang="en-US" sz="1650" b="1" i="0" u="none" spc="-66" dirty="0">
                <a:solidFill>
                  <a:srgbClr val="FFCB48">
                    <a:alpha val="100000"/>
                  </a:srgbClr>
                </a:solidFill>
                <a:latin typeface="Inter" panose="00000700000000000000" pitchFamily="2" charset="0"/>
              </a:rPr>
              <a:t>Nov 5-11</a:t>
            </a:r>
          </a:p>
        </p:txBody>
      </p:sp>
      <p:sp>
        <p:nvSpPr>
          <p:cNvPr id="19877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790950" y="5781675"/>
            <a:ext cx="467677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Incorporate feedback and make final adjustments</a:t>
            </a:r>
          </a:p>
        </p:txBody>
      </p:sp>
      <p:pic>
        <p:nvPicPr>
          <p:cNvPr id="19878" name="curvedtimeline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6756CE44-C51F-4EED-8656-41656A60BB97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142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0"/>
            <a:ext cx="11049000" cy="6858000"/>
          </a:xfrm>
          <a:prstGeom prst="rect">
            <a:avLst/>
          </a:prstGeom>
        </p:spPr>
      </p:pic>
      <p:pic>
        <p:nvPicPr>
          <p:cNvPr id="19879" name="timelinestartelemen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3"/>
          <a:stretch/>
        </p:blipFill>
        <p:spPr>
          <a:xfrm>
            <a:off x="571500" y="1943100"/>
            <a:ext cx="28575" cy="228600"/>
          </a:xfrm>
          <a:prstGeom prst="rect">
            <a:avLst/>
          </a:prstGeom>
        </p:spPr>
      </p:pic>
      <p:sp>
        <p:nvSpPr>
          <p:cNvPr id="19880" name="-48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42925" y="1943100"/>
            <a:ext cx="85725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220"/>
              </a:lnSpc>
            </a:pPr>
            <a:endParaRPr/>
          </a:p>
        </p:txBody>
      </p:sp>
      <p:pic>
        <p:nvPicPr>
          <p:cNvPr id="19881" name="timelineendelemen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3"/>
          <a:stretch/>
        </p:blipFill>
        <p:spPr>
          <a:xfrm>
            <a:off x="11591925" y="5438775"/>
            <a:ext cx="28575" cy="228600"/>
          </a:xfrm>
          <a:prstGeom prst="rect">
            <a:avLst/>
          </a:prstGeom>
        </p:spPr>
      </p:pic>
      <p:sp>
        <p:nvSpPr>
          <p:cNvPr id="19882" name="-41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563350" y="5438775"/>
            <a:ext cx="85725" cy="2381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220"/>
              </a:lnSpc>
            </a:pPr>
            <a:endParaRPr/>
          </a:p>
        </p:txBody>
      </p:sp>
      <p:pic>
        <p:nvPicPr>
          <p:cNvPr id="198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4"/>
          <a:stretch/>
        </p:blipFill>
        <p:spPr>
          <a:xfrm>
            <a:off x="6019800" y="2019300"/>
            <a:ext cx="152400" cy="152400"/>
          </a:xfrm>
          <a:prstGeom prst="rect">
            <a:avLst/>
          </a:prstGeom>
        </p:spPr>
      </p:pic>
      <p:pic>
        <p:nvPicPr>
          <p:cNvPr id="198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4"/>
          <a:stretch/>
        </p:blipFill>
        <p:spPr>
          <a:xfrm>
            <a:off x="6019800" y="3762375"/>
            <a:ext cx="152400" cy="152400"/>
          </a:xfrm>
          <a:prstGeom prst="rect">
            <a:avLst/>
          </a:prstGeom>
        </p:spPr>
      </p:pic>
      <p:pic>
        <p:nvPicPr>
          <p:cNvPr id="198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5"/>
          <a:stretch/>
        </p:blipFill>
        <p:spPr>
          <a:xfrm>
            <a:off x="6019800" y="5514975"/>
            <a:ext cx="152400" cy="152400"/>
          </a:xfrm>
          <a:prstGeom prst="rect">
            <a:avLst/>
          </a:prstGeom>
        </p:spPr>
      </p:pic>
      <p:sp>
        <p:nvSpPr>
          <p:cNvPr id="19886" name="Click here to edit title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47800" y="705115"/>
            <a:ext cx="10229850" cy="43762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700" b="0" i="0" u="none" spc="-108" dirty="0">
                <a:solidFill>
                  <a:srgbClr val="3F51B5">
                    <a:alpha val="100000"/>
                  </a:srgbClr>
                </a:solidFill>
                <a:latin typeface="Inter Light" panose="00000700000000000000" pitchFamily="2" charset="0"/>
              </a:rPr>
              <a:t>Detailed Timeline - Events from Oct 29 to the presentation week</a:t>
            </a:r>
          </a:p>
        </p:txBody>
      </p:sp>
      <p:pic>
        <p:nvPicPr>
          <p:cNvPr id="19887" name="ICON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46">
            <a:alphaModFix/>
            <a:extLst>
              <a:ext uri="{260DE848-E6E6-4020-91AF-4CB91B34ABEF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155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571500" y="571500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0" name="Main-Slidefc77ee01-36e7-49a4-8a10-bab5300c95e9-AI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891" name="layoutShapeInnerChild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819150" y="2324100"/>
            <a:ext cx="11372850" cy="4533900"/>
          </a:xfrm>
          <a:prstGeom prst="rect">
            <a:avLst/>
          </a:prstGeom>
        </p:spPr>
      </p:pic>
      <p:pic>
        <p:nvPicPr>
          <p:cNvPr id="19892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3314700" y="4819650"/>
            <a:ext cx="8877300" cy="2038350"/>
          </a:xfrm>
          <a:prstGeom prst="rect">
            <a:avLst/>
          </a:prstGeom>
        </p:spPr>
      </p:pic>
      <p:pic>
        <p:nvPicPr>
          <p:cNvPr id="1989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/>
        </p:blipFill>
        <p:spPr>
          <a:xfrm>
            <a:off x="571500" y="1257300"/>
            <a:ext cx="11049000" cy="5029200"/>
          </a:xfrm>
          <a:prstGeom prst="rect">
            <a:avLst/>
          </a:prstGeom>
        </p:spPr>
      </p:pic>
      <p:pic>
        <p:nvPicPr>
          <p:cNvPr id="19894" name="svgbas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CFDE200D-F7F8-4A42-88E0-FE8B3C2D79C0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168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2038350"/>
            <a:ext cx="10287000" cy="4572000"/>
          </a:xfrm>
          <a:prstGeom prst="rect">
            <a:avLst/>
          </a:prstGeom>
        </p:spPr>
      </p:pic>
      <p:pic>
        <p:nvPicPr>
          <p:cNvPr id="19895" name="circleBas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69">
            <a:alphaModFix/>
            <a:extLst>
              <a:ext uri="{201DA63F-BAE0-4B3B-8522-82B96784A456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171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952500" y="2038350"/>
            <a:ext cx="10287000" cy="4572000"/>
          </a:xfrm>
          <a:prstGeom prst="rect">
            <a:avLst/>
          </a:prstGeom>
        </p:spPr>
      </p:pic>
      <p:pic>
        <p:nvPicPr>
          <p:cNvPr id="19896" name="imageNodebda66179-7223-41ac-88cd-fbc9ddeae1b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72"/>
          <a:stretch/>
        </p:blipFill>
        <p:spPr>
          <a:xfrm>
            <a:off x="5314950" y="3543300"/>
            <a:ext cx="1552575" cy="1552575"/>
          </a:xfrm>
          <a:prstGeom prst="rect">
            <a:avLst/>
          </a:prstGeom>
        </p:spPr>
      </p:pic>
      <p:pic>
        <p:nvPicPr>
          <p:cNvPr id="19897" name="imageNode786e72dd-350f-45f8-8c80-d3d0149b34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73"/>
          <a:stretch/>
        </p:blipFill>
        <p:spPr>
          <a:xfrm>
            <a:off x="5667375" y="2676525"/>
            <a:ext cx="866775" cy="866775"/>
          </a:xfrm>
          <a:prstGeom prst="rect">
            <a:avLst/>
          </a:prstGeom>
        </p:spPr>
      </p:pic>
      <p:sp>
        <p:nvSpPr>
          <p:cNvPr id="1989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771900" y="1838325"/>
            <a:ext cx="469582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Data Availability</a:t>
            </a:r>
          </a:p>
        </p:txBody>
      </p:sp>
      <p:sp>
        <p:nvSpPr>
          <p:cNvPr id="19899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743325" y="2190750"/>
            <a:ext cx="4695825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Limited and incomplete data affected model performance</a:t>
            </a:r>
          </a:p>
        </p:txBody>
      </p:sp>
      <p:pic>
        <p:nvPicPr>
          <p:cNvPr id="19900" name="imageNodec967cd58-eb0d-41ea-9296-532be634877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74"/>
          <a:stretch/>
        </p:blipFill>
        <p:spPr>
          <a:xfrm>
            <a:off x="6715125" y="4505325"/>
            <a:ext cx="866775" cy="866775"/>
          </a:xfrm>
          <a:prstGeom prst="rect">
            <a:avLst/>
          </a:prstGeom>
        </p:spPr>
      </p:pic>
      <p:sp>
        <p:nvSpPr>
          <p:cNvPr id="19901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05750" y="4476750"/>
            <a:ext cx="339090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Algorithm Selection</a:t>
            </a:r>
          </a:p>
        </p:txBody>
      </p:sp>
      <p:sp>
        <p:nvSpPr>
          <p:cNvPr id="1990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877175" y="4849966"/>
            <a:ext cx="3390900" cy="53944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Finding the most suitable algorithm </a:t>
            </a:r>
            <a:r>
              <a:rPr lang="en-US" sz="1350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is</a:t>
            </a: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 challenging</a:t>
            </a:r>
          </a:p>
        </p:txBody>
      </p:sp>
      <p:pic>
        <p:nvPicPr>
          <p:cNvPr id="19903" name="imageNodefab3f04b-7fb0-4098-bd08-aec83e88594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75"/>
          <a:stretch/>
        </p:blipFill>
        <p:spPr>
          <a:xfrm>
            <a:off x="4610100" y="4505325"/>
            <a:ext cx="866775" cy="866775"/>
          </a:xfrm>
          <a:prstGeom prst="rect">
            <a:avLst/>
          </a:prstGeom>
        </p:spPr>
      </p:pic>
      <p:sp>
        <p:nvSpPr>
          <p:cNvPr id="19904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2500" y="4476750"/>
            <a:ext cx="339090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r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Time Management</a:t>
            </a:r>
          </a:p>
        </p:txBody>
      </p:sp>
      <p:sp>
        <p:nvSpPr>
          <p:cNvPr id="19905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3925" y="4838700"/>
            <a:ext cx="3390900" cy="5619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Balancing project tasks within the given timeline</a:t>
            </a:r>
          </a:p>
        </p:txBody>
      </p:sp>
      <p:sp>
        <p:nvSpPr>
          <p:cNvPr id="19906" name="Click here to edit title-50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71500" y="571500"/>
            <a:ext cx="11106150" cy="476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700" b="0" i="0" u="none" spc="-108" dirty="0">
                <a:solidFill>
                  <a:srgbClr val="3F51B5">
                    <a:alpha val="100000"/>
                  </a:srgbClr>
                </a:solidFill>
                <a:latin typeface="Inter Light" panose="00000700000000000000" pitchFamily="2" charset="0"/>
              </a:rPr>
              <a:t>Challenges Encountered and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09" name="Main-Slide126d21d4-3996-423d-aa21-43901ad89725-AI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910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D97F3F0D-7BC7-4106-A369-C94A732756E2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186"/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911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0100" y="1990725"/>
            <a:ext cx="205740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Finalize Model</a:t>
            </a:r>
          </a:p>
        </p:txBody>
      </p:sp>
      <p:sp>
        <p:nvSpPr>
          <p:cNvPr id="1991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1525" y="2352675"/>
            <a:ext cx="2057400" cy="5619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Fine-tune and optimize the AI model</a:t>
            </a:r>
          </a:p>
        </p:txBody>
      </p:sp>
      <p:sp>
        <p:nvSpPr>
          <p:cNvPr id="1991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190875" y="1990725"/>
            <a:ext cx="27241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Generate Insights</a:t>
            </a:r>
          </a:p>
        </p:txBody>
      </p:sp>
      <p:sp>
        <p:nvSpPr>
          <p:cNvPr id="19914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162300" y="2352675"/>
            <a:ext cx="2724150" cy="5619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Analyze the results and draw conclusions</a:t>
            </a:r>
          </a:p>
        </p:txBody>
      </p:sp>
      <p:sp>
        <p:nvSpPr>
          <p:cNvPr id="19915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248400" y="1990725"/>
            <a:ext cx="2543175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Documentation</a:t>
            </a:r>
          </a:p>
        </p:txBody>
      </p:sp>
      <p:sp>
        <p:nvSpPr>
          <p:cNvPr id="19916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219825" y="2352675"/>
            <a:ext cx="2543175" cy="285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Prepare the final project report</a:t>
            </a:r>
          </a:p>
        </p:txBody>
      </p:sp>
      <p:sp>
        <p:nvSpPr>
          <p:cNvPr id="19917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315450" y="1990725"/>
            <a:ext cx="255270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650" b="1" i="0" u="none" spc="-66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Future Expansions</a:t>
            </a:r>
          </a:p>
        </p:txBody>
      </p:sp>
      <p:sp>
        <p:nvSpPr>
          <p:cNvPr id="19918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286875" y="2352675"/>
            <a:ext cx="2552700" cy="5619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35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Explore additional features and scalability</a:t>
            </a:r>
          </a:p>
        </p:txBody>
      </p:sp>
      <p:sp>
        <p:nvSpPr>
          <p:cNvPr id="19919" name="Click here to edit title-41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71500" y="571500"/>
            <a:ext cx="11106150" cy="4762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700" b="0" i="0" u="none" spc="-108" dirty="0">
                <a:solidFill>
                  <a:srgbClr val="3F51B5">
                    <a:alpha val="100000"/>
                  </a:srgbClr>
                </a:solidFill>
                <a:latin typeface="Inter Light" panose="00000700000000000000" pitchFamily="2" charset="0"/>
              </a:rPr>
              <a:t>Next Steps for Project Completion and Potential Future Expansions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2" name="Main-Slide-cdb49320-c17e-419e-b5ce-98b247fde422-AI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923" name="layoutShapeInnerChild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0" y="2647950"/>
            <a:ext cx="4953000" cy="4210050"/>
          </a:xfrm>
          <a:prstGeom prst="rect">
            <a:avLst/>
          </a:prstGeom>
        </p:spPr>
      </p:pic>
      <p:pic>
        <p:nvPicPr>
          <p:cNvPr id="19924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</p:spPr>
      </p:pic>
      <p:pic>
        <p:nvPicPr>
          <p:cNvPr id="19925" name="TEX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/>
        </p:blipFill>
        <p:spPr>
          <a:xfrm>
            <a:off x="609600" y="2438400"/>
            <a:ext cx="7448550" cy="1990725"/>
          </a:xfrm>
          <a:prstGeom prst="rect">
            <a:avLst/>
          </a:prstGeom>
        </p:spPr>
      </p:pic>
      <p:sp>
        <p:nvSpPr>
          <p:cNvPr id="19926" name="Thank You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66800" y="2895600"/>
            <a:ext cx="6591300" cy="6667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200" b="0" i="0" u="none" spc="-168" dirty="0">
                <a:solidFill>
                  <a:srgbClr val="3F51B5">
                    <a:alpha val="100000"/>
                  </a:srgbClr>
                </a:solidFill>
                <a:latin typeface="Inter Light" panose="00000700000000000000" pitchFamily="2" charset="0"/>
              </a:rPr>
              <a:t>Thank You</a:t>
            </a:r>
          </a:p>
        </p:txBody>
      </p:sp>
      <p:sp>
        <p:nvSpPr>
          <p:cNvPr id="19927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38225" y="3667125"/>
            <a:ext cx="6591300" cy="304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 b="0" i="0" u="none" spc="-3" dirty="0">
                <a:solidFill>
                  <a:srgbClr val="FFFFFF">
                    <a:alpha val="100000"/>
                  </a:srgbClr>
                </a:solidFill>
                <a:latin typeface="Inter" panose="00000700000000000000" pitchFamily="2" charset="0"/>
              </a:rPr>
              <a:t>Thank you for your attention. Please feel free to ask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293</Words>
  <Application>Microsoft Macintosh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Inter Light</vt:lpstr>
      <vt:lpstr>Inter</vt:lpstr>
      <vt:lpstr>Archivo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1.7.3.0</dc:title>
  <dc:creator>Presentations.AI Exporter</dc:creator>
  <cp:lastModifiedBy>Talwinder Saini</cp:lastModifiedBy>
  <cp:revision>3</cp:revision>
  <dcterms:created xsi:type="dcterms:W3CDTF">2023-10-24T12:05:13Z</dcterms:created>
  <dcterms:modified xsi:type="dcterms:W3CDTF">2024-10-29T08:29:33Z</dcterms:modified>
</cp:coreProperties>
</file>